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68" r:id="rId4"/>
    <p:sldId id="272" r:id="rId5"/>
    <p:sldId id="275" r:id="rId6"/>
    <p:sldId id="276" r:id="rId7"/>
    <p:sldId id="274" r:id="rId8"/>
    <p:sldId id="271" r:id="rId9"/>
    <p:sldId id="27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24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8E8F6"/>
    <a:srgbClr val="F5DBF2"/>
    <a:srgbClr val="0000FF"/>
    <a:srgbClr val="FFE7E7"/>
    <a:srgbClr val="FFF1F1"/>
    <a:srgbClr val="FFF4F4"/>
    <a:srgbClr val="EEFAFE"/>
    <a:srgbClr val="E7F7FD"/>
    <a:srgbClr val="CC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26" y="38"/>
      </p:cViewPr>
      <p:guideLst>
        <p:guide orient="horz" pos="2160"/>
        <p:guide pos="3840"/>
        <p:guide pos="166"/>
        <p:guide pos="7514"/>
        <p:guide orient="horz" pos="119"/>
        <p:guide orient="horz" pos="4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33000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스킬 별 설명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990AF-4F13-9A54-9174-0A97D47CC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809B526-FB32-72E7-8E8B-11EA67243DF3}"/>
              </a:ext>
            </a:extLst>
          </p:cNvPr>
          <p:cNvSpPr/>
          <p:nvPr/>
        </p:nvSpPr>
        <p:spPr>
          <a:xfrm>
            <a:off x="263525" y="2621281"/>
            <a:ext cx="2883535" cy="40843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E754B3-4E7E-0F36-26E7-33E33D10D803}"/>
              </a:ext>
            </a:extLst>
          </p:cNvPr>
          <p:cNvSpPr/>
          <p:nvPr/>
        </p:nvSpPr>
        <p:spPr>
          <a:xfrm>
            <a:off x="1309647" y="1050076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6C5809A-E542-F0D5-6438-91E74F3C3D3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5590884-2619-2D16-E60E-0AA383728AA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AE809AA-6BCD-9D19-FA42-27637E0CB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30AA0B4-C4B1-8456-B2CE-D76E1D01F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08FD669-B123-5495-3272-E1598A34AE0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D58719-0A1F-5CED-1093-017A6EF6B2FE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E42D6E-D209-E3CD-95E1-551E4DFD48D1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6D0E188-4BA9-DCF6-8E4E-D7EAFD9E4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36199-6371-5D6A-637D-1C43F77FD005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2CE0D4-98C8-D495-B924-7147F10709F6}"/>
              </a:ext>
            </a:extLst>
          </p:cNvPr>
          <p:cNvSpPr txBox="1"/>
          <p:nvPr/>
        </p:nvSpPr>
        <p:spPr>
          <a:xfrm>
            <a:off x="263525" y="666739"/>
            <a:ext cx="416941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수집형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RPG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8C7238D-8431-95AF-BAD5-0D8168D6DB90}"/>
              </a:ext>
            </a:extLst>
          </p:cNvPr>
          <p:cNvGrpSpPr/>
          <p:nvPr/>
        </p:nvGrpSpPr>
        <p:grpSpPr>
          <a:xfrm>
            <a:off x="263525" y="1018366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755ECB-A8D6-E237-4F6F-7ED5A6F36200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BD34DE6-B209-8CC6-A1E1-8AC55EF4AB89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6375EB-9C5D-973E-C03F-6752AE7F0B1A}"/>
              </a:ext>
            </a:extLst>
          </p:cNvPr>
          <p:cNvSpPr txBox="1"/>
          <p:nvPr/>
        </p:nvSpPr>
        <p:spPr>
          <a:xfrm>
            <a:off x="263772" y="1244957"/>
            <a:ext cx="11741997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곰방대로 적을 타격하면서 발생한 연무로 파티의 안정성을 높여주는 효과를 부여하는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보호막이 없는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해야 한다는 조건이 있지만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 마다 자신 최대 체력의 </a:t>
            </a:r>
            <a:r>
              <a:rPr lang="en-US" altLang="ko-KR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2%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달하는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아군 방어력 증가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적의 명중률 감소 등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파티의 안정성을 높여주는 효과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들을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타격으로 인해 발생한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추진력이 되어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 횟수를 증가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시켜 주어 전투를 지속할 수록 더 많은 보호막을 부여할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7D61A4-2CD5-7EEF-5045-A48E4392B610}"/>
              </a:ext>
            </a:extLst>
          </p:cNvPr>
          <p:cNvGrpSpPr/>
          <p:nvPr/>
        </p:nvGrpSpPr>
        <p:grpSpPr>
          <a:xfrm>
            <a:off x="263525" y="2316950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4E156B-C988-9DB8-A248-CB8EF406F635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B9039A9-3135-CA6D-DA88-954525EA1C8A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A473E60-E96D-120A-8036-4736ED4C5FCF}"/>
              </a:ext>
            </a:extLst>
          </p:cNvPr>
          <p:cNvSpPr txBox="1"/>
          <p:nvPr/>
        </p:nvSpPr>
        <p:spPr>
          <a:xfrm>
            <a:off x="1346740" y="1070572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3E763-3A69-F847-D721-E96DF0697333}"/>
              </a:ext>
            </a:extLst>
          </p:cNvPr>
          <p:cNvSpPr txBox="1"/>
          <p:nvPr/>
        </p:nvSpPr>
        <p:spPr>
          <a:xfrm>
            <a:off x="3520735" y="2811521"/>
            <a:ext cx="6774290" cy="955440"/>
          </a:xfrm>
          <a:prstGeom prst="rect">
            <a:avLst/>
          </a:prstGeom>
          <a:noFill/>
        </p:spPr>
        <p:txBody>
          <a:bodyPr wrap="none" lIns="0" tIns="108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패시브 스킬 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피어나는 연무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인해 기본 공격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등으로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적을 타격한 횟수에 비례한 수치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아군에게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보호막은 타격이 끝난 후 한 번에 부여되며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 최대 체력의 </a:t>
            </a:r>
            <a:r>
              <a:rPr lang="en-US" altLang="ko-KR" sz="1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{2 * N}%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해당 수치로 부여됩니다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(N: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 유효 횟수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보호막은 </a:t>
            </a:r>
            <a:r>
              <a:rPr lang="en-US" altLang="ko-KR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턴간 지속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보호막을 부여하면 지속 시간이 갱신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보호막은 방어력 증가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등으로 인한 받는 피해 감소 효과가 적용되지 않습니다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받은 피해량 만큼 보호막 수치 감소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C32183-AD73-247B-9A26-05481E8B2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07" y="2669752"/>
            <a:ext cx="2576970" cy="398737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EEC0984-2658-9FC3-EFED-1C86C6D51685}"/>
              </a:ext>
            </a:extLst>
          </p:cNvPr>
          <p:cNvSpPr txBox="1"/>
          <p:nvPr/>
        </p:nvSpPr>
        <p:spPr>
          <a:xfrm>
            <a:off x="3520981" y="4276951"/>
            <a:ext cx="6250109" cy="955440"/>
          </a:xfrm>
          <a:prstGeom prst="rect">
            <a:avLst/>
          </a:prstGeom>
          <a:noFill/>
        </p:spPr>
        <p:txBody>
          <a:bodyPr wrap="none" lIns="0" tIns="108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패시브 스킬 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피어나는 연무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전투 시작 시 자신에게 </a:t>
            </a:r>
            <a:r>
              <a:rPr lang="en-US" altLang="ko-KR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</a:t>
            </a:r>
            <a:r>
              <a:rPr lang="en-US" altLang="ko-KR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부여합니다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버프는 적을 타격한 횟수만큼 중첩되며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중첩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스택마다 추가 타격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회가 발생합니다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추가 타격이 발동하면 기본 공격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스킬의 모션은 유지되지만 곰방대 형태로 연무가 뭉쳐 적을 타격하는 이펙트가 추가됩니다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추가 타격도 보호막의 수치에 영향을 줍니다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9BEA9C-3FED-249B-3C5A-15906DA21913}"/>
              </a:ext>
            </a:extLst>
          </p:cNvPr>
          <p:cNvSpPr txBox="1"/>
          <p:nvPr/>
        </p:nvSpPr>
        <p:spPr>
          <a:xfrm>
            <a:off x="3520735" y="2621281"/>
            <a:ext cx="756000" cy="190240"/>
          </a:xfrm>
          <a:prstGeom prst="rect">
            <a:avLst/>
          </a:prstGeom>
          <a:solidFill>
            <a:srgbClr val="FBF2FA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18000" rIns="72000" bIns="1800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보호막 부여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65BD35-9F08-D481-3B2F-41AA2617EDC4}"/>
              </a:ext>
            </a:extLst>
          </p:cNvPr>
          <p:cNvSpPr txBox="1"/>
          <p:nvPr/>
        </p:nvSpPr>
        <p:spPr>
          <a:xfrm>
            <a:off x="3520981" y="4086711"/>
            <a:ext cx="756000" cy="190240"/>
          </a:xfrm>
          <a:prstGeom prst="rect">
            <a:avLst/>
          </a:prstGeom>
          <a:solidFill>
            <a:srgbClr val="FBF2FA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18000" rIns="72000" bIns="1800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추가 타격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12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A8CFB-708F-54EE-93A4-7FF0591CE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6F3111-7807-7742-2EB6-CF5DA1FEFDBA}"/>
              </a:ext>
            </a:extLst>
          </p:cNvPr>
          <p:cNvGrpSpPr/>
          <p:nvPr/>
        </p:nvGrpSpPr>
        <p:grpSpPr>
          <a:xfrm>
            <a:off x="263525" y="1018366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A53642-C3A2-0E43-80C4-0E2AF3375AA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604426A-814F-74F2-ACC8-AE59DD35810A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5954EF7-2598-1C13-B9BF-847CF4E80C02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304C6FC-4C15-439A-97B3-4988C3C1EDC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BB6973F-EB1A-EFA4-3D73-95974C4E9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FB2A368-87D8-31C9-4350-195CD7A2D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B426951-3395-54C0-7140-E5CE09D048E5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FED13E-B4E5-9069-165F-9617428C2D2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E77528-DC9A-212F-8560-D363748AD5E3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C8FEB1-F127-3B5F-CFB8-AD1818AC3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EAAC81-A99A-EE3C-A8BE-539F0157CCCB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224399A-91FC-CC5E-A7F8-91C7A017E3A1}"/>
              </a:ext>
            </a:extLst>
          </p:cNvPr>
          <p:cNvSpPr txBox="1"/>
          <p:nvPr/>
        </p:nvSpPr>
        <p:spPr>
          <a:xfrm>
            <a:off x="592414" y="1942160"/>
            <a:ext cx="36388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 획득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63690-4614-25B4-9844-35E02E28EB33}"/>
              </a:ext>
            </a:extLst>
          </p:cNvPr>
          <p:cNvSpPr txBox="1"/>
          <p:nvPr/>
        </p:nvSpPr>
        <p:spPr>
          <a:xfrm>
            <a:off x="2444220" y="1942160"/>
            <a:ext cx="36388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타격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60AEEA-18FB-450F-93B8-2C7D5271A99F}"/>
              </a:ext>
            </a:extLst>
          </p:cNvPr>
          <p:cNvSpPr txBox="1"/>
          <p:nvPr/>
        </p:nvSpPr>
        <p:spPr>
          <a:xfrm>
            <a:off x="6277941" y="1865216"/>
            <a:ext cx="120225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타격의 성공 여부에 따라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연무의 효과 변화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D5A82A-98FD-B0D0-C122-192EE9087EB7}"/>
              </a:ext>
            </a:extLst>
          </p:cNvPr>
          <p:cNvSpPr txBox="1"/>
          <p:nvPr/>
        </p:nvSpPr>
        <p:spPr>
          <a:xfrm>
            <a:off x="8931755" y="1942160"/>
            <a:ext cx="94897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스킬의 효과를 부여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044540-2146-78E5-88D5-E58D5D099336}"/>
              </a:ext>
            </a:extLst>
          </p:cNvPr>
          <p:cNvSpPr txBox="1"/>
          <p:nvPr/>
        </p:nvSpPr>
        <p:spPr>
          <a:xfrm>
            <a:off x="3669835" y="1942160"/>
            <a:ext cx="103714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 마다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생성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51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566D6A-C069-7774-93F0-50413067D073}"/>
              </a:ext>
            </a:extLst>
          </p:cNvPr>
          <p:cNvSpPr txBox="1"/>
          <p:nvPr/>
        </p:nvSpPr>
        <p:spPr>
          <a:xfrm>
            <a:off x="263772" y="734809"/>
            <a:ext cx="622635" cy="226591"/>
          </a:xfrm>
          <a:prstGeom prst="rect">
            <a:avLst/>
          </a:prstGeom>
          <a:noFill/>
        </p:spPr>
        <p:txBody>
          <a:bodyPr wrap="none" lIns="144000" tIns="36000" rIns="144000" bIns="36000" rtlCol="0" anchor="ctr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장단점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735ABC-FA77-4EED-B98D-DDF9EFA95FC7}"/>
              </a:ext>
            </a:extLst>
          </p:cNvPr>
          <p:cNvCxnSpPr>
            <a:cxnSpLocks/>
          </p:cNvCxnSpPr>
          <p:nvPr/>
        </p:nvCxnSpPr>
        <p:spPr>
          <a:xfrm>
            <a:off x="263525" y="961400"/>
            <a:ext cx="622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4FFB24-1CB8-2EC9-5C4A-D6AF3F0F12D7}"/>
              </a:ext>
            </a:extLst>
          </p:cNvPr>
          <p:cNvSpPr txBox="1"/>
          <p:nvPr/>
        </p:nvSpPr>
        <p:spPr>
          <a:xfrm>
            <a:off x="263772" y="4049509"/>
            <a:ext cx="763699" cy="226591"/>
          </a:xfrm>
          <a:prstGeom prst="rect">
            <a:avLst/>
          </a:prstGeom>
          <a:noFill/>
        </p:spPr>
        <p:txBody>
          <a:bodyPr wrap="none" lIns="144000" tIns="36000" rIns="144000" bIns="36000" rtlCol="0" anchor="ctr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 전략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ECED48-8706-ADFF-E81F-0287EBC975D0}"/>
              </a:ext>
            </a:extLst>
          </p:cNvPr>
          <p:cNvCxnSpPr>
            <a:cxnSpLocks/>
          </p:cNvCxnSpPr>
          <p:nvPr/>
        </p:nvCxnSpPr>
        <p:spPr>
          <a:xfrm>
            <a:off x="263525" y="4276100"/>
            <a:ext cx="763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00D78B-DF24-4946-9E7F-8277898E0244}"/>
              </a:ext>
            </a:extLst>
          </p:cNvPr>
          <p:cNvSpPr txBox="1"/>
          <p:nvPr/>
        </p:nvSpPr>
        <p:spPr>
          <a:xfrm>
            <a:off x="428894" y="4425747"/>
            <a:ext cx="317394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 능력은 높지만 방어 능력이 낮은 캐릭터와 함께 사용한다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AACAC2-4AAC-5D70-175B-45A50ABD649F}"/>
              </a:ext>
            </a:extLst>
          </p:cNvPr>
          <p:cNvSpPr txBox="1"/>
          <p:nvPr/>
        </p:nvSpPr>
        <p:spPr>
          <a:xfrm>
            <a:off x="428894" y="1144213"/>
            <a:ext cx="5775620" cy="13849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장점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보호막을 발동하면 적을 타격할 때 마다 보호막이 추가되기 때문에 지속적인 대미지에 큰 효과를 발휘한다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전체에게 보호막과 방어 증가 버프를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적에게는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명중를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감소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디버프를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부여하기 때문에 파티의 안정성이 높다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보호막이 없는 적을 타격할 때 마다 아군에게 보호막 생성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화상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중독 등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DoT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효과적으로 방어할 수 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80B622-EB34-BFFE-6B6E-AADA181EC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10914"/>
              </p:ext>
            </p:extLst>
          </p:nvPr>
        </p:nvGraphicFramePr>
        <p:xfrm>
          <a:off x="7609633" y="4049509"/>
          <a:ext cx="3516141" cy="114721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753599B-6601-1982-D4CB-4951FA010307}"/>
              </a:ext>
            </a:extLst>
          </p:cNvPr>
          <p:cNvSpPr txBox="1"/>
          <p:nvPr/>
        </p:nvSpPr>
        <p:spPr>
          <a:xfrm>
            <a:off x="6469992" y="730568"/>
            <a:ext cx="5608908" cy="184665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단점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공격이 빗나가는 상황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회피율이 높은 적을 상대할 때 등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에서는 캐릭터의 성능이 급감한다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근접형 서포터로 서브 탱커의 역할을 수행할 수도 있지만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보호막을 기반으로 방어 능력이 산정되기 때문에 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보호막이나 방어를 무시하는 효과를 지닌 적에게는 성능이 급감한다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자체적인 공격 능력이 낮고 수비적인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서포팅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능력을 가지고 있어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1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캐리 같은 성능을 기대하지 못한다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강력한 한방 대미지에는 큰 효과를 발휘하지 못한다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기절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빙결 등 행동에 제한을 거는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CC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기가 많은 적을 상대할 때 효과가 떨어진다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89572-9C33-9F88-AF2B-D864D3C76B56}"/>
              </a:ext>
            </a:extLst>
          </p:cNvPr>
          <p:cNvSpPr txBox="1"/>
          <p:nvPr/>
        </p:nvSpPr>
        <p:spPr>
          <a:xfrm>
            <a:off x="428894" y="5114739"/>
            <a:ext cx="364843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도발 능력이 없는 탱커와 함께 사용하더라도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파티 전체를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케어할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 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40F62B-44B7-4A75-205D-5CE8E51C9650}"/>
              </a:ext>
            </a:extLst>
          </p:cNvPr>
          <p:cNvSpPr txBox="1"/>
          <p:nvPr/>
        </p:nvSpPr>
        <p:spPr>
          <a:xfrm>
            <a:off x="428894" y="5459186"/>
            <a:ext cx="440986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 획득을 도와주는 효과를 가진 캐릭터와 함께 사용하면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무한 보호막 유지를 할 수 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3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99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769</Words>
  <Application>Microsoft Office PowerPoint</Application>
  <PresentationFormat>와이드스크린</PresentationFormat>
  <Paragraphs>125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37</cp:revision>
  <dcterms:created xsi:type="dcterms:W3CDTF">2025-08-30T09:28:31Z</dcterms:created>
  <dcterms:modified xsi:type="dcterms:W3CDTF">2025-09-10T12:54:26Z</dcterms:modified>
</cp:coreProperties>
</file>